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67" r:id="rId3"/>
    <p:sldId id="266" r:id="rId4"/>
    <p:sldId id="257" r:id="rId5"/>
    <p:sldId id="269" r:id="rId6"/>
    <p:sldId id="259" r:id="rId7"/>
    <p:sldId id="256" r:id="rId8"/>
    <p:sldId id="260" r:id="rId9"/>
    <p:sldId id="261" r:id="rId10"/>
    <p:sldId id="263" r:id="rId11"/>
    <p:sldId id="271" r:id="rId12"/>
    <p:sldId id="270" r:id="rId13"/>
    <p:sldId id="272" r:id="rId1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1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799" autoAdjust="0"/>
  </p:normalViewPr>
  <p:slideViewPr>
    <p:cSldViewPr>
      <p:cViewPr varScale="1">
        <p:scale>
          <a:sx n="85" d="100"/>
          <a:sy n="85" d="100"/>
        </p:scale>
        <p:origin x="-23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738D8B-A6D5-42F6-AEBF-78EBCEC60BF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BEC3DB-145E-4784-A76F-02C09CE17DF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0000"/>
              </a:solidFill>
            </a:rPr>
            <a:t>наставничество</a:t>
          </a:r>
          <a:endParaRPr lang="ru-RU" sz="2400" b="1" dirty="0">
            <a:solidFill>
              <a:srgbClr val="FF0000"/>
            </a:solidFill>
          </a:endParaRPr>
        </a:p>
      </dgm:t>
    </dgm:pt>
    <dgm:pt modelId="{A695F8D9-70BE-41B7-9265-55AA36D42560}" type="parTrans" cxnId="{C1170A0D-B12C-4DE7-BC8F-4565ED208D32}">
      <dgm:prSet/>
      <dgm:spPr/>
      <dgm:t>
        <a:bodyPr/>
        <a:lstStyle/>
        <a:p>
          <a:endParaRPr lang="ru-RU"/>
        </a:p>
      </dgm:t>
    </dgm:pt>
    <dgm:pt modelId="{54498880-C49A-4AFE-BF54-F8CB8AA08FD4}" type="sibTrans" cxnId="{C1170A0D-B12C-4DE7-BC8F-4565ED208D32}">
      <dgm:prSet/>
      <dgm:spPr/>
      <dgm:t>
        <a:bodyPr/>
        <a:lstStyle/>
        <a:p>
          <a:endParaRPr lang="ru-RU"/>
        </a:p>
      </dgm:t>
    </dgm:pt>
    <dgm:pt modelId="{A51D7C2D-DB7A-424B-88E6-94DBF1323164}">
      <dgm:prSet phldrT="[Текст]" custT="1"/>
      <dgm:spPr/>
      <dgm:t>
        <a:bodyPr/>
        <a:lstStyle/>
        <a:p>
          <a:pPr algn="l"/>
          <a:endParaRPr lang="ru-RU" sz="1400" dirty="0" smtClean="0"/>
        </a:p>
        <a:p>
          <a:pPr algn="l"/>
          <a:r>
            <a:rPr lang="ru-RU" sz="1600" b="1" dirty="0" smtClean="0"/>
            <a:t>ПОМОГАЕТ:</a:t>
          </a:r>
        </a:p>
        <a:p>
          <a:pPr algn="l"/>
          <a:r>
            <a:rPr lang="ru-RU" sz="1600" dirty="0" smtClean="0"/>
            <a:t>- планировать карьеру;</a:t>
          </a:r>
        </a:p>
        <a:p>
          <a:pPr algn="l"/>
          <a:r>
            <a:rPr lang="ru-RU" sz="1600" dirty="0" smtClean="0"/>
            <a:t>- развивать навыки и компетенции</a:t>
          </a:r>
        </a:p>
        <a:p>
          <a:pPr algn="l"/>
          <a:r>
            <a:rPr lang="ru-RU" sz="1600" dirty="0" smtClean="0"/>
            <a:t>- стать самостоятельным, целеустремленным</a:t>
          </a:r>
        </a:p>
        <a:p>
          <a:pPr algn="l"/>
          <a:endParaRPr lang="ru-RU" sz="800" dirty="0" smtClean="0"/>
        </a:p>
        <a:p>
          <a:pPr algn="l"/>
          <a:endParaRPr lang="ru-RU" sz="800" dirty="0"/>
        </a:p>
      </dgm:t>
    </dgm:pt>
    <dgm:pt modelId="{4334E64C-8EC8-4B55-B420-85A9E560F694}" type="parTrans" cxnId="{BE438BE2-A75C-446A-96E4-EC15B1A1487F}">
      <dgm:prSet/>
      <dgm:spPr/>
      <dgm:t>
        <a:bodyPr/>
        <a:lstStyle/>
        <a:p>
          <a:endParaRPr lang="ru-RU"/>
        </a:p>
      </dgm:t>
    </dgm:pt>
    <dgm:pt modelId="{B0A8DE0B-5083-4F34-A405-CB2542E5A9D1}" type="sibTrans" cxnId="{BE438BE2-A75C-446A-96E4-EC15B1A1487F}">
      <dgm:prSet/>
      <dgm:spPr/>
      <dgm:t>
        <a:bodyPr/>
        <a:lstStyle/>
        <a:p>
          <a:endParaRPr lang="ru-RU"/>
        </a:p>
      </dgm:t>
    </dgm:pt>
    <dgm:pt modelId="{8BB02BAF-A8A8-443C-8F76-48FAADC22E25}">
      <dgm:prSet phldrT="[Текст]" custT="1"/>
      <dgm:spPr/>
      <dgm:t>
        <a:bodyPr/>
        <a:lstStyle/>
        <a:p>
          <a:pPr algn="l"/>
          <a:r>
            <a:rPr lang="ru-RU" sz="1600" b="1" dirty="0" smtClean="0"/>
            <a:t>СОДЕЙСВУЕТ:</a:t>
          </a:r>
        </a:p>
        <a:p>
          <a:pPr algn="l"/>
          <a:r>
            <a:rPr lang="ru-RU" sz="1600" dirty="0" smtClean="0"/>
            <a:t>- транслированию ценностей;</a:t>
          </a:r>
        </a:p>
        <a:p>
          <a:pPr algn="l"/>
          <a:r>
            <a:rPr lang="ru-RU" sz="1600" dirty="0" smtClean="0"/>
            <a:t>- пониманию необходимых изменений в стиле работы</a:t>
          </a:r>
          <a:endParaRPr lang="ru-RU" sz="1600" dirty="0"/>
        </a:p>
      </dgm:t>
    </dgm:pt>
    <dgm:pt modelId="{8FE3CF13-88B2-4DE5-8A97-4E123AAB10B8}" type="parTrans" cxnId="{79094CD5-6AA1-4993-92FC-EA5A3CC3A706}">
      <dgm:prSet/>
      <dgm:spPr/>
      <dgm:t>
        <a:bodyPr/>
        <a:lstStyle/>
        <a:p>
          <a:endParaRPr lang="ru-RU"/>
        </a:p>
      </dgm:t>
    </dgm:pt>
    <dgm:pt modelId="{B4D6DC17-51AA-4609-918E-23A1524FC886}" type="sibTrans" cxnId="{79094CD5-6AA1-4993-92FC-EA5A3CC3A706}">
      <dgm:prSet/>
      <dgm:spPr/>
      <dgm:t>
        <a:bodyPr/>
        <a:lstStyle/>
        <a:p>
          <a:endParaRPr lang="ru-RU"/>
        </a:p>
      </dgm:t>
    </dgm:pt>
    <dgm:pt modelId="{5E80844D-4C10-4FCD-A6FB-9E4C83B2EC6E}" type="pres">
      <dgm:prSet presAssocID="{2F738D8B-A6D5-42F6-AEBF-78EBCEC60BF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698B1A0-885D-422D-A1E8-9CF7FB798630}" type="pres">
      <dgm:prSet presAssocID="{62BEC3DB-145E-4784-A76F-02C09CE17DF7}" presName="hierRoot1" presStyleCnt="0"/>
      <dgm:spPr/>
    </dgm:pt>
    <dgm:pt modelId="{F32AA3E1-70FB-42F4-9091-1D47A6C79BB5}" type="pres">
      <dgm:prSet presAssocID="{62BEC3DB-145E-4784-A76F-02C09CE17DF7}" presName="composite" presStyleCnt="0"/>
      <dgm:spPr/>
    </dgm:pt>
    <dgm:pt modelId="{CB63FA10-C51C-463B-A3C3-5A35581B9171}" type="pres">
      <dgm:prSet presAssocID="{62BEC3DB-145E-4784-A76F-02C09CE17DF7}" presName="background" presStyleLbl="node0" presStyleIdx="0" presStyleCnt="1"/>
      <dgm:spPr/>
    </dgm:pt>
    <dgm:pt modelId="{7BA33409-29BD-4547-9775-6A0F8D02E486}" type="pres">
      <dgm:prSet presAssocID="{62BEC3DB-145E-4784-A76F-02C09CE17DF7}" presName="text" presStyleLbl="fgAcc0" presStyleIdx="0" presStyleCnt="1" custScaleX="1509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797C96-C0A4-4FC4-A63B-0FD0ADFF0A17}" type="pres">
      <dgm:prSet presAssocID="{62BEC3DB-145E-4784-A76F-02C09CE17DF7}" presName="hierChild2" presStyleCnt="0"/>
      <dgm:spPr/>
    </dgm:pt>
    <dgm:pt modelId="{6D20DD3E-8F6B-4A01-8548-E69785F89B20}" type="pres">
      <dgm:prSet presAssocID="{4334E64C-8EC8-4B55-B420-85A9E560F69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0B9B05B6-BC4B-4B6F-8645-BCFC28443104}" type="pres">
      <dgm:prSet presAssocID="{A51D7C2D-DB7A-424B-88E6-94DBF1323164}" presName="hierRoot2" presStyleCnt="0"/>
      <dgm:spPr/>
    </dgm:pt>
    <dgm:pt modelId="{C5A3894D-4AFA-4AA6-8C16-03CA77AC17E1}" type="pres">
      <dgm:prSet presAssocID="{A51D7C2D-DB7A-424B-88E6-94DBF1323164}" presName="composite2" presStyleCnt="0"/>
      <dgm:spPr/>
    </dgm:pt>
    <dgm:pt modelId="{400F8059-283B-4505-8741-80EFC2048E28}" type="pres">
      <dgm:prSet presAssocID="{A51D7C2D-DB7A-424B-88E6-94DBF1323164}" presName="background2" presStyleLbl="node2" presStyleIdx="0" presStyleCnt="2"/>
      <dgm:spPr>
        <a:solidFill>
          <a:schemeClr val="accent6"/>
        </a:solidFill>
      </dgm:spPr>
    </dgm:pt>
    <dgm:pt modelId="{5E15590F-7F2C-4262-8697-3DDFAD50B5F8}" type="pres">
      <dgm:prSet presAssocID="{A51D7C2D-DB7A-424B-88E6-94DBF1323164}" presName="text2" presStyleLbl="fgAcc2" presStyleIdx="0" presStyleCnt="2" custScaleX="213389" custScaleY="1377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B3169B-1D90-48BA-9DE8-810EF580F0B4}" type="pres">
      <dgm:prSet presAssocID="{A51D7C2D-DB7A-424B-88E6-94DBF1323164}" presName="hierChild3" presStyleCnt="0"/>
      <dgm:spPr/>
    </dgm:pt>
    <dgm:pt modelId="{B310F818-EDCE-4658-B8C8-7AA8BD25AE5C}" type="pres">
      <dgm:prSet presAssocID="{8FE3CF13-88B2-4DE5-8A97-4E123AAB10B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0BD8C5B6-FC98-43E0-8539-884B4A47B7C4}" type="pres">
      <dgm:prSet presAssocID="{8BB02BAF-A8A8-443C-8F76-48FAADC22E25}" presName="hierRoot2" presStyleCnt="0"/>
      <dgm:spPr/>
    </dgm:pt>
    <dgm:pt modelId="{0E929AB9-50B4-4767-B08F-54313B34772F}" type="pres">
      <dgm:prSet presAssocID="{8BB02BAF-A8A8-443C-8F76-48FAADC22E25}" presName="composite2" presStyleCnt="0"/>
      <dgm:spPr/>
    </dgm:pt>
    <dgm:pt modelId="{10FA3FC0-69C6-45EA-AC80-2F2D82D08655}" type="pres">
      <dgm:prSet presAssocID="{8BB02BAF-A8A8-443C-8F76-48FAADC22E25}" presName="background2" presStyleLbl="node2" presStyleIdx="1" presStyleCnt="2"/>
      <dgm:spPr>
        <a:solidFill>
          <a:schemeClr val="accent6"/>
        </a:solidFill>
      </dgm:spPr>
    </dgm:pt>
    <dgm:pt modelId="{2BE250AA-AA5F-433B-8593-9C734636402E}" type="pres">
      <dgm:prSet presAssocID="{8BB02BAF-A8A8-443C-8F76-48FAADC22E25}" presName="text2" presStyleLbl="fgAcc2" presStyleIdx="1" presStyleCnt="2" custScaleX="222000" custScaleY="1394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2D46A9-C470-4237-8980-3650D58FE301}" type="pres">
      <dgm:prSet presAssocID="{8BB02BAF-A8A8-443C-8F76-48FAADC22E25}" presName="hierChild3" presStyleCnt="0"/>
      <dgm:spPr/>
    </dgm:pt>
  </dgm:ptLst>
  <dgm:cxnLst>
    <dgm:cxn modelId="{C1170A0D-B12C-4DE7-BC8F-4565ED208D32}" srcId="{2F738D8B-A6D5-42F6-AEBF-78EBCEC60BFD}" destId="{62BEC3DB-145E-4784-A76F-02C09CE17DF7}" srcOrd="0" destOrd="0" parTransId="{A695F8D9-70BE-41B7-9265-55AA36D42560}" sibTransId="{54498880-C49A-4AFE-BF54-F8CB8AA08FD4}"/>
    <dgm:cxn modelId="{653A37E2-A395-4FE4-88EA-B22C463DD320}" type="presOf" srcId="{8FE3CF13-88B2-4DE5-8A97-4E123AAB10B8}" destId="{B310F818-EDCE-4658-B8C8-7AA8BD25AE5C}" srcOrd="0" destOrd="0" presId="urn:microsoft.com/office/officeart/2005/8/layout/hierarchy1"/>
    <dgm:cxn modelId="{D839568B-FF38-49E1-87F2-2F14CF43E165}" type="presOf" srcId="{8BB02BAF-A8A8-443C-8F76-48FAADC22E25}" destId="{2BE250AA-AA5F-433B-8593-9C734636402E}" srcOrd="0" destOrd="0" presId="urn:microsoft.com/office/officeart/2005/8/layout/hierarchy1"/>
    <dgm:cxn modelId="{25E2F820-9A1F-4C0F-9F49-943007ADB9B6}" type="presOf" srcId="{A51D7C2D-DB7A-424B-88E6-94DBF1323164}" destId="{5E15590F-7F2C-4262-8697-3DDFAD50B5F8}" srcOrd="0" destOrd="0" presId="urn:microsoft.com/office/officeart/2005/8/layout/hierarchy1"/>
    <dgm:cxn modelId="{FB30E0AF-695A-4B3E-8ED9-4292785229B1}" type="presOf" srcId="{62BEC3DB-145E-4784-A76F-02C09CE17DF7}" destId="{7BA33409-29BD-4547-9775-6A0F8D02E486}" srcOrd="0" destOrd="0" presId="urn:microsoft.com/office/officeart/2005/8/layout/hierarchy1"/>
    <dgm:cxn modelId="{BBDBF28B-A697-4154-A7D9-728D9E2496BF}" type="presOf" srcId="{4334E64C-8EC8-4B55-B420-85A9E560F694}" destId="{6D20DD3E-8F6B-4A01-8548-E69785F89B20}" srcOrd="0" destOrd="0" presId="urn:microsoft.com/office/officeart/2005/8/layout/hierarchy1"/>
    <dgm:cxn modelId="{E17038F3-EF25-493F-9C7C-9279B1088B66}" type="presOf" srcId="{2F738D8B-A6D5-42F6-AEBF-78EBCEC60BFD}" destId="{5E80844D-4C10-4FCD-A6FB-9E4C83B2EC6E}" srcOrd="0" destOrd="0" presId="urn:microsoft.com/office/officeart/2005/8/layout/hierarchy1"/>
    <dgm:cxn modelId="{BE438BE2-A75C-446A-96E4-EC15B1A1487F}" srcId="{62BEC3DB-145E-4784-A76F-02C09CE17DF7}" destId="{A51D7C2D-DB7A-424B-88E6-94DBF1323164}" srcOrd="0" destOrd="0" parTransId="{4334E64C-8EC8-4B55-B420-85A9E560F694}" sibTransId="{B0A8DE0B-5083-4F34-A405-CB2542E5A9D1}"/>
    <dgm:cxn modelId="{79094CD5-6AA1-4993-92FC-EA5A3CC3A706}" srcId="{62BEC3DB-145E-4784-A76F-02C09CE17DF7}" destId="{8BB02BAF-A8A8-443C-8F76-48FAADC22E25}" srcOrd="1" destOrd="0" parTransId="{8FE3CF13-88B2-4DE5-8A97-4E123AAB10B8}" sibTransId="{B4D6DC17-51AA-4609-918E-23A1524FC886}"/>
    <dgm:cxn modelId="{C047203B-6535-4B58-9CDE-288B7297B30F}" type="presParOf" srcId="{5E80844D-4C10-4FCD-A6FB-9E4C83B2EC6E}" destId="{2698B1A0-885D-422D-A1E8-9CF7FB798630}" srcOrd="0" destOrd="0" presId="urn:microsoft.com/office/officeart/2005/8/layout/hierarchy1"/>
    <dgm:cxn modelId="{57AC8A10-44FD-4C55-9C1A-5D86889B3BC4}" type="presParOf" srcId="{2698B1A0-885D-422D-A1E8-9CF7FB798630}" destId="{F32AA3E1-70FB-42F4-9091-1D47A6C79BB5}" srcOrd="0" destOrd="0" presId="urn:microsoft.com/office/officeart/2005/8/layout/hierarchy1"/>
    <dgm:cxn modelId="{812628F8-FEA7-46C7-B6CF-D367B9A1355A}" type="presParOf" srcId="{F32AA3E1-70FB-42F4-9091-1D47A6C79BB5}" destId="{CB63FA10-C51C-463B-A3C3-5A35581B9171}" srcOrd="0" destOrd="0" presId="urn:microsoft.com/office/officeart/2005/8/layout/hierarchy1"/>
    <dgm:cxn modelId="{CD0E5A31-6307-40A6-87BD-0571EC8F1BB8}" type="presParOf" srcId="{F32AA3E1-70FB-42F4-9091-1D47A6C79BB5}" destId="{7BA33409-29BD-4547-9775-6A0F8D02E486}" srcOrd="1" destOrd="0" presId="urn:microsoft.com/office/officeart/2005/8/layout/hierarchy1"/>
    <dgm:cxn modelId="{2A3ED551-09F0-4AB0-89DF-68FDB4957A4F}" type="presParOf" srcId="{2698B1A0-885D-422D-A1E8-9CF7FB798630}" destId="{D0797C96-C0A4-4FC4-A63B-0FD0ADFF0A17}" srcOrd="1" destOrd="0" presId="urn:microsoft.com/office/officeart/2005/8/layout/hierarchy1"/>
    <dgm:cxn modelId="{17ED26D3-15C0-4334-A1DA-BC6B9C308EEE}" type="presParOf" srcId="{D0797C96-C0A4-4FC4-A63B-0FD0ADFF0A17}" destId="{6D20DD3E-8F6B-4A01-8548-E69785F89B20}" srcOrd="0" destOrd="0" presId="urn:microsoft.com/office/officeart/2005/8/layout/hierarchy1"/>
    <dgm:cxn modelId="{E6DC353B-C96A-4B13-9528-BB5AE5E55EE5}" type="presParOf" srcId="{D0797C96-C0A4-4FC4-A63B-0FD0ADFF0A17}" destId="{0B9B05B6-BC4B-4B6F-8645-BCFC28443104}" srcOrd="1" destOrd="0" presId="urn:microsoft.com/office/officeart/2005/8/layout/hierarchy1"/>
    <dgm:cxn modelId="{EC2EB6F4-DA33-41E4-B82A-755F46E9C429}" type="presParOf" srcId="{0B9B05B6-BC4B-4B6F-8645-BCFC28443104}" destId="{C5A3894D-4AFA-4AA6-8C16-03CA77AC17E1}" srcOrd="0" destOrd="0" presId="urn:microsoft.com/office/officeart/2005/8/layout/hierarchy1"/>
    <dgm:cxn modelId="{16981F96-D092-4CD9-B509-9BE3325A1815}" type="presParOf" srcId="{C5A3894D-4AFA-4AA6-8C16-03CA77AC17E1}" destId="{400F8059-283B-4505-8741-80EFC2048E28}" srcOrd="0" destOrd="0" presId="urn:microsoft.com/office/officeart/2005/8/layout/hierarchy1"/>
    <dgm:cxn modelId="{EF2F4425-16E8-4DA5-BF59-F4EBC8A2F9BC}" type="presParOf" srcId="{C5A3894D-4AFA-4AA6-8C16-03CA77AC17E1}" destId="{5E15590F-7F2C-4262-8697-3DDFAD50B5F8}" srcOrd="1" destOrd="0" presId="urn:microsoft.com/office/officeart/2005/8/layout/hierarchy1"/>
    <dgm:cxn modelId="{A00A665B-C765-4117-A02B-A1E3D1177846}" type="presParOf" srcId="{0B9B05B6-BC4B-4B6F-8645-BCFC28443104}" destId="{4DB3169B-1D90-48BA-9DE8-810EF580F0B4}" srcOrd="1" destOrd="0" presId="urn:microsoft.com/office/officeart/2005/8/layout/hierarchy1"/>
    <dgm:cxn modelId="{4B777C95-E611-4870-89B9-7475A7F5D3BE}" type="presParOf" srcId="{D0797C96-C0A4-4FC4-A63B-0FD0ADFF0A17}" destId="{B310F818-EDCE-4658-B8C8-7AA8BD25AE5C}" srcOrd="2" destOrd="0" presId="urn:microsoft.com/office/officeart/2005/8/layout/hierarchy1"/>
    <dgm:cxn modelId="{F260F815-75B7-4B34-A35F-B78595B2327F}" type="presParOf" srcId="{D0797C96-C0A4-4FC4-A63B-0FD0ADFF0A17}" destId="{0BD8C5B6-FC98-43E0-8539-884B4A47B7C4}" srcOrd="3" destOrd="0" presId="urn:microsoft.com/office/officeart/2005/8/layout/hierarchy1"/>
    <dgm:cxn modelId="{B6B52691-8CC2-47B1-94B2-227DD717915C}" type="presParOf" srcId="{0BD8C5B6-FC98-43E0-8539-884B4A47B7C4}" destId="{0E929AB9-50B4-4767-B08F-54313B34772F}" srcOrd="0" destOrd="0" presId="urn:microsoft.com/office/officeart/2005/8/layout/hierarchy1"/>
    <dgm:cxn modelId="{07B57D93-CAF6-44D3-AFAB-3DD8F86CFB42}" type="presParOf" srcId="{0E929AB9-50B4-4767-B08F-54313B34772F}" destId="{10FA3FC0-69C6-45EA-AC80-2F2D82D08655}" srcOrd="0" destOrd="0" presId="urn:microsoft.com/office/officeart/2005/8/layout/hierarchy1"/>
    <dgm:cxn modelId="{F5418299-E659-4E6F-BD66-8E65ED8B7EE2}" type="presParOf" srcId="{0E929AB9-50B4-4767-B08F-54313B34772F}" destId="{2BE250AA-AA5F-433B-8593-9C734636402E}" srcOrd="1" destOrd="0" presId="urn:microsoft.com/office/officeart/2005/8/layout/hierarchy1"/>
    <dgm:cxn modelId="{CD46C94C-EA98-4B22-A811-1B8860EC8C5D}" type="presParOf" srcId="{0BD8C5B6-FC98-43E0-8539-884B4A47B7C4}" destId="{752D46A9-C470-4237-8980-3650D58FE30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10F818-EDCE-4658-B8C8-7AA8BD25AE5C}">
      <dsp:nvSpPr>
        <dsp:cNvPr id="0" name=""/>
        <dsp:cNvSpPr/>
      </dsp:nvSpPr>
      <dsp:spPr>
        <a:xfrm>
          <a:off x="3866650" y="1074253"/>
          <a:ext cx="1988811" cy="4909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4594"/>
              </a:lnTo>
              <a:lnTo>
                <a:pt x="1988811" y="334594"/>
              </a:lnTo>
              <a:lnTo>
                <a:pt x="1988811" y="4909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20DD3E-8F6B-4A01-8548-E69785F89B20}">
      <dsp:nvSpPr>
        <dsp:cNvPr id="0" name=""/>
        <dsp:cNvSpPr/>
      </dsp:nvSpPr>
      <dsp:spPr>
        <a:xfrm>
          <a:off x="1805152" y="1074253"/>
          <a:ext cx="2061497" cy="490989"/>
        </a:xfrm>
        <a:custGeom>
          <a:avLst/>
          <a:gdLst/>
          <a:ahLst/>
          <a:cxnLst/>
          <a:rect l="0" t="0" r="0" b="0"/>
          <a:pathLst>
            <a:path>
              <a:moveTo>
                <a:pt x="2061497" y="0"/>
              </a:moveTo>
              <a:lnTo>
                <a:pt x="2061497" y="334594"/>
              </a:lnTo>
              <a:lnTo>
                <a:pt x="0" y="334594"/>
              </a:lnTo>
              <a:lnTo>
                <a:pt x="0" y="4909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63FA10-C51C-463B-A3C3-5A35581B9171}">
      <dsp:nvSpPr>
        <dsp:cNvPr id="0" name=""/>
        <dsp:cNvSpPr/>
      </dsp:nvSpPr>
      <dsp:spPr>
        <a:xfrm>
          <a:off x="2592284" y="2236"/>
          <a:ext cx="2548731" cy="10720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A33409-29BD-4547-9775-6A0F8D02E486}">
      <dsp:nvSpPr>
        <dsp:cNvPr id="0" name=""/>
        <dsp:cNvSpPr/>
      </dsp:nvSpPr>
      <dsp:spPr>
        <a:xfrm>
          <a:off x="2779863" y="180437"/>
          <a:ext cx="2548731" cy="10720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</a:rPr>
            <a:t>наставничество</a:t>
          </a:r>
          <a:endParaRPr lang="ru-RU" sz="2400" b="1" kern="1200" dirty="0">
            <a:solidFill>
              <a:srgbClr val="FF0000"/>
            </a:solidFill>
          </a:endParaRPr>
        </a:p>
      </dsp:txBody>
      <dsp:txXfrm>
        <a:off x="2811261" y="211835"/>
        <a:ext cx="2485935" cy="1009220"/>
      </dsp:txXfrm>
    </dsp:sp>
    <dsp:sp modelId="{400F8059-283B-4505-8741-80EFC2048E28}">
      <dsp:nvSpPr>
        <dsp:cNvPr id="0" name=""/>
        <dsp:cNvSpPr/>
      </dsp:nvSpPr>
      <dsp:spPr>
        <a:xfrm>
          <a:off x="3919" y="1565242"/>
          <a:ext cx="3602464" cy="1476498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15590F-7F2C-4262-8697-3DDFAD50B5F8}">
      <dsp:nvSpPr>
        <dsp:cNvPr id="0" name=""/>
        <dsp:cNvSpPr/>
      </dsp:nvSpPr>
      <dsp:spPr>
        <a:xfrm>
          <a:off x="191499" y="1743442"/>
          <a:ext cx="3602464" cy="14764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ПОМОГАЕТ: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 планировать карьеру;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 развивать навыки и компетенции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 стать самостоятельным, целеустремленным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234744" y="1786687"/>
        <a:ext cx="3515974" cy="1390008"/>
      </dsp:txXfrm>
    </dsp:sp>
    <dsp:sp modelId="{10FA3FC0-69C6-45EA-AC80-2F2D82D08655}">
      <dsp:nvSpPr>
        <dsp:cNvPr id="0" name=""/>
        <dsp:cNvSpPr/>
      </dsp:nvSpPr>
      <dsp:spPr>
        <a:xfrm>
          <a:off x="3981543" y="1565242"/>
          <a:ext cx="3747837" cy="1494680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E250AA-AA5F-433B-8593-9C734636402E}">
      <dsp:nvSpPr>
        <dsp:cNvPr id="0" name=""/>
        <dsp:cNvSpPr/>
      </dsp:nvSpPr>
      <dsp:spPr>
        <a:xfrm>
          <a:off x="4169123" y="1743442"/>
          <a:ext cx="3747837" cy="1494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СОДЕЙСВУЕТ: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 транслированию ценностей;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 пониманию необходимых изменений в стиле работы</a:t>
          </a:r>
          <a:endParaRPr lang="ru-RU" sz="1600" kern="1200" dirty="0"/>
        </a:p>
      </dsp:txBody>
      <dsp:txXfrm>
        <a:off x="4212901" y="1787220"/>
        <a:ext cx="3660281" cy="1407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B6836-9248-49B1-B65E-3D6A184C3857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DCDDA-DE87-4CB5-A606-4949CAB1E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637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CDDA-DE87-4CB5-A606-4949CAB1E1E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8524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CDDA-DE87-4CB5-A606-4949CAB1E1E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498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CDDA-DE87-4CB5-A606-4949CAB1E1E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0639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CDDA-DE87-4CB5-A606-4949CAB1E1E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983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CDDA-DE87-4CB5-A606-4949CAB1E1E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62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CDDA-DE87-4CB5-A606-4949CAB1E1E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CDDA-DE87-4CB5-A606-4949CAB1E1E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159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CDDA-DE87-4CB5-A606-4949CAB1E1E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386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CDDA-DE87-4CB5-A606-4949CAB1E1E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386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CDDA-DE87-4CB5-A606-4949CAB1E1E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242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CDDA-DE87-4CB5-A606-4949CAB1E1E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566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CDDA-DE87-4CB5-A606-4949CAB1E1E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2653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CDDA-DE87-4CB5-A606-4949CAB1E1E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3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6A42C-6067-4826-B000-48C5CDF346F9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CF09-6A46-4894-81B5-124B365C4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86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6A42C-6067-4826-B000-48C5CDF346F9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CF09-6A46-4894-81B5-124B365C4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208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6A42C-6067-4826-B000-48C5CDF346F9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CF09-6A46-4894-81B5-124B365C4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08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6A42C-6067-4826-B000-48C5CDF346F9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CF09-6A46-4894-81B5-124B365C4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852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6A42C-6067-4826-B000-48C5CDF346F9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CF09-6A46-4894-81B5-124B365C4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8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6A42C-6067-4826-B000-48C5CDF346F9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CF09-6A46-4894-81B5-124B365C4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680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6A42C-6067-4826-B000-48C5CDF346F9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CF09-6A46-4894-81B5-124B365C4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245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6A42C-6067-4826-B000-48C5CDF346F9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CF09-6A46-4894-81B5-124B365C4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727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6A42C-6067-4826-B000-48C5CDF346F9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CF09-6A46-4894-81B5-124B365C4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294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6A42C-6067-4826-B000-48C5CDF346F9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CF09-6A46-4894-81B5-124B365C4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614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6A42C-6067-4826-B000-48C5CDF346F9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5CF09-6A46-4894-81B5-124B365C4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3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6A42C-6067-4826-B000-48C5CDF346F9}" type="datetimeFigureOut">
              <a:rPr lang="ru-RU" smtClean="0"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5CF09-6A46-4894-81B5-124B365C4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640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7.jp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9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1.jp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5.jp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6.jp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983313" cy="1470025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«Учись у лучших», или как выявить </a:t>
            </a:r>
            <a:b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профессионала-наставника посредством конкурса</a:t>
            </a:r>
            <a:b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49" y="260648"/>
            <a:ext cx="1696671" cy="1008112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 rot="10800000" flipV="1">
            <a:off x="2123728" y="4480508"/>
            <a:ext cx="671036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algn="r"/>
            <a:r>
              <a:rPr lang="ru-RU" altLang="ru-RU" sz="1600" b="1" dirty="0" smtClean="0">
                <a:solidFill>
                  <a:srgbClr val="002060"/>
                </a:solidFill>
              </a:rPr>
              <a:t>Беляевских Юлия Сергеевна,</a:t>
            </a:r>
            <a:endParaRPr lang="ru-RU" altLang="ru-RU" sz="1600" b="1" dirty="0">
              <a:solidFill>
                <a:srgbClr val="002060"/>
              </a:solidFill>
            </a:endParaRPr>
          </a:p>
          <a:p>
            <a:pPr algn="r"/>
            <a:r>
              <a:rPr lang="ru-RU" altLang="ru-RU" sz="1600" dirty="0">
                <a:solidFill>
                  <a:srgbClr val="002060"/>
                </a:solidFill>
              </a:rPr>
              <a:t>г</a:t>
            </a:r>
            <a:r>
              <a:rPr lang="ru-RU" altLang="ru-RU" sz="1600" dirty="0" smtClean="0">
                <a:solidFill>
                  <a:srgbClr val="002060"/>
                </a:solidFill>
              </a:rPr>
              <a:t>лавный специалист </a:t>
            </a:r>
            <a:r>
              <a:rPr lang="ru-RU" altLang="ru-RU" sz="1600" dirty="0">
                <a:solidFill>
                  <a:srgbClr val="002060"/>
                </a:solidFill>
              </a:rPr>
              <a:t>отдела сопровождения</a:t>
            </a:r>
            <a:br>
              <a:rPr lang="ru-RU" altLang="ru-RU" sz="1600" dirty="0">
                <a:solidFill>
                  <a:srgbClr val="002060"/>
                </a:solidFill>
              </a:rPr>
            </a:br>
            <a:r>
              <a:rPr lang="ru-RU" altLang="ru-RU" sz="1600" dirty="0">
                <a:solidFill>
                  <a:srgbClr val="002060"/>
                </a:solidFill>
              </a:rPr>
              <a:t>аттестационных </a:t>
            </a:r>
            <a:r>
              <a:rPr lang="ru-RU" altLang="ru-RU" sz="1600" dirty="0" smtClean="0">
                <a:solidFill>
                  <a:srgbClr val="002060"/>
                </a:solidFill>
              </a:rPr>
              <a:t>процедур</a:t>
            </a:r>
          </a:p>
          <a:p>
            <a:pPr algn="r"/>
            <a:r>
              <a:rPr lang="ru-RU" altLang="ru-RU" sz="1600" dirty="0">
                <a:solidFill>
                  <a:srgbClr val="002060"/>
                </a:solidFill>
              </a:rPr>
              <a:t>ц</a:t>
            </a:r>
            <a:r>
              <a:rPr lang="ru-RU" altLang="ru-RU" sz="1600" dirty="0" smtClean="0">
                <a:solidFill>
                  <a:srgbClr val="002060"/>
                </a:solidFill>
              </a:rPr>
              <a:t>ентра непрерывного повышения профессионального мастерства педагогических работников  </a:t>
            </a:r>
            <a:r>
              <a:rPr lang="ru-RU" altLang="ru-RU" sz="1600" dirty="0">
                <a:solidFill>
                  <a:srgbClr val="002060"/>
                </a:solidFill>
              </a:rPr>
              <a:t/>
            </a:r>
            <a:br>
              <a:rPr lang="ru-RU" altLang="ru-RU" sz="1600" dirty="0">
                <a:solidFill>
                  <a:srgbClr val="002060"/>
                </a:solidFill>
              </a:rPr>
            </a:br>
            <a:r>
              <a:rPr lang="ru-RU" altLang="ru-RU" sz="1600" dirty="0">
                <a:solidFill>
                  <a:srgbClr val="002060"/>
                </a:solidFill>
              </a:rPr>
              <a:t>ГАУ ДПО «ИРО ПК»</a:t>
            </a:r>
          </a:p>
        </p:txBody>
      </p:sp>
      <p:sp>
        <p:nvSpPr>
          <p:cNvPr id="6" name="Минус 10"/>
          <p:cNvSpPr/>
          <p:nvPr/>
        </p:nvSpPr>
        <p:spPr>
          <a:xfrm>
            <a:off x="3059832" y="6351491"/>
            <a:ext cx="6805612" cy="50007"/>
          </a:xfrm>
          <a:prstGeom prst="mathMinus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596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71441">
            <a:off x="7236982" y="205297"/>
            <a:ext cx="1787605" cy="11800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478" y="11663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rgbClr val="FF0000"/>
                </a:solidFill>
              </a:rPr>
              <a:t>Что ценного и полезного ваше участие в Конкурсе 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принесет субъектам образовательных отношений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4937858" y="2780928"/>
            <a:ext cx="3528392" cy="1598319"/>
          </a:xfrm>
          <a:prstGeom prst="wedgeEllipseCallout">
            <a:avLst>
              <a:gd name="adj1" fmla="val -55631"/>
              <a:gd name="adj2" fmla="val 6954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Е.А.Звегинцева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готова  делиться опытом своих успехов и провалов, инструментами, авторскими наработками и «фишками»  в работе</a:t>
            </a:r>
            <a:endParaRPr lang="ru-RU" sz="1400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3289297" y="1074027"/>
            <a:ext cx="3744416" cy="1440159"/>
          </a:xfrm>
          <a:prstGeom prst="wedgeEllipseCallout">
            <a:avLst>
              <a:gd name="adj1" fmla="val 69083"/>
              <a:gd name="adj2" fmla="val -32606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О.А. Казакова: 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поделюсь опытом отработанной модели наставничества «Погружение в реальность», личные </a:t>
            </a:r>
            <a:r>
              <a:rPr lang="ru-RU" sz="1400" i="1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инсайты</a:t>
            </a:r>
            <a:r>
              <a:rPr lang="ru-RU" sz="1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наставничестве </a:t>
            </a:r>
            <a:endParaRPr lang="ru-RU" sz="1400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6228184" y="2056885"/>
            <a:ext cx="2376264" cy="872021"/>
          </a:xfrm>
          <a:prstGeom prst="wedgeEllipseCallout">
            <a:avLst>
              <a:gd name="adj1" fmla="val 50263"/>
              <a:gd name="adj2" fmla="val -11717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Н.В. Останина : 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 пути развития ОУ</a:t>
            </a:r>
            <a:endParaRPr lang="ru-RU" sz="1400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183048" y="2636912"/>
            <a:ext cx="3617930" cy="1296143"/>
          </a:xfrm>
          <a:prstGeom prst="wedgeEllipseCallout">
            <a:avLst>
              <a:gd name="adj1" fmla="val 70952"/>
              <a:gd name="adj2" fmla="val 51251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Е.Ю. </a:t>
            </a:r>
            <a:r>
              <a:rPr lang="ru-RU" sz="1400" b="1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Кычева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эффективной управленческой команды, приемы работы с «кадровым резервом»</a:t>
            </a:r>
            <a:endParaRPr lang="ru-RU" sz="1400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547815" y="1074026"/>
            <a:ext cx="3257890" cy="1440160"/>
          </a:xfrm>
          <a:prstGeom prst="wedgeEllipseCallout">
            <a:avLst>
              <a:gd name="adj1" fmla="val -58543"/>
              <a:gd name="adj2" fmla="val 63653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А.В. Червонных: 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мотивировать коллег на участие в конкурсах, работать в команде, умение учиться всю жизнь</a:t>
            </a:r>
            <a:endParaRPr lang="ru-RU" sz="1400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467544" y="3768687"/>
            <a:ext cx="3816424" cy="1244489"/>
          </a:xfrm>
          <a:prstGeom prst="wedgeEllipseCallout">
            <a:avLst>
              <a:gd name="adj1" fmla="val -55908"/>
              <a:gd name="adj2" fmla="val -49218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А.В. </a:t>
            </a:r>
            <a:r>
              <a:rPr lang="ru-RU" sz="1400" b="1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Поливина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взгляд на повседневные явления и мотивированность; креативные решения в управлении</a:t>
            </a:r>
            <a:endParaRPr lang="ru-RU" sz="1400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ьная выноска 11"/>
          <p:cNvSpPr/>
          <p:nvPr/>
        </p:nvSpPr>
        <p:spPr>
          <a:xfrm>
            <a:off x="6480212" y="4163223"/>
            <a:ext cx="2376264" cy="849953"/>
          </a:xfrm>
          <a:prstGeom prst="wedgeEllipseCallout">
            <a:avLst>
              <a:gd name="adj1" fmla="val 54982"/>
              <a:gd name="adj2" fmla="val -90789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Н.В. Кузнецова: 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обмен опытом работы</a:t>
            </a:r>
            <a:endParaRPr lang="ru-RU" sz="1400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>
            <a:off x="1907704" y="4784068"/>
            <a:ext cx="3384376" cy="1244489"/>
          </a:xfrm>
          <a:prstGeom prst="wedgeEllipseCallout">
            <a:avLst>
              <a:gd name="adj1" fmla="val -56433"/>
              <a:gd name="adj2" fmla="val 49212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С.Д. </a:t>
            </a:r>
            <a:r>
              <a:rPr lang="ru-RU" sz="1400" b="1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Лбова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совершенствоваться, умение работать в команде</a:t>
            </a:r>
            <a:endParaRPr lang="ru-RU" sz="1400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ьная выноска 13"/>
          <p:cNvSpPr/>
          <p:nvPr/>
        </p:nvSpPr>
        <p:spPr>
          <a:xfrm>
            <a:off x="4788024" y="5341849"/>
            <a:ext cx="3384376" cy="1373416"/>
          </a:xfrm>
          <a:prstGeom prst="wedgeEllipseCallout">
            <a:avLst>
              <a:gd name="adj1" fmla="val -93392"/>
              <a:gd name="adj2" fmla="val 41486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Т.В. Кочкина: </a:t>
            </a:r>
            <a:r>
              <a:rPr lang="ru-RU" sz="14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профессионального общения, распространение готовых управленческих практик</a:t>
            </a:r>
            <a:endParaRPr lang="ru-RU" sz="1400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9" r="70169" b="63610"/>
          <a:stretch/>
        </p:blipFill>
        <p:spPr>
          <a:xfrm>
            <a:off x="3851920" y="2492895"/>
            <a:ext cx="1131062" cy="1179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Объект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53341">
            <a:off x="228149" y="5539851"/>
            <a:ext cx="1469606" cy="970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527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32856"/>
            <a:ext cx="6100266" cy="4190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45537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solidFill>
                  <a:srgbClr val="FF0000"/>
                </a:solidFill>
              </a:rPr>
              <a:t>с</a:t>
            </a:r>
            <a:r>
              <a:rPr lang="ru-RU" sz="2400" dirty="0" smtClean="0">
                <a:solidFill>
                  <a:srgbClr val="FF0000"/>
                </a:solidFill>
              </a:rPr>
              <a:t>тало интересно?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С материалами участников можно познакомиться на портале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9" r="70169" b="63610"/>
          <a:stretch/>
        </p:blipFill>
        <p:spPr>
          <a:xfrm>
            <a:off x="7596337" y="188639"/>
            <a:ext cx="1283128" cy="133775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23928" y="15433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«Сообщество педагогов Пермского края» 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(ресурс http://educomm.iro.perm.ru).</a:t>
            </a:r>
          </a:p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7" y="2636912"/>
            <a:ext cx="38754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Сетевая группа </a:t>
            </a:r>
          </a:p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«Молодые руководители»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22986" y="3577874"/>
            <a:ext cx="33564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Блок</a:t>
            </a:r>
          </a:p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«Методическая копилка»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61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733256"/>
            <a:ext cx="8229600" cy="850106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rgbClr val="002060"/>
                </a:solidFill>
              </a:rPr>
              <a:t>Наставник помогает преодолеть разрыв между теорией и практикой, 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дополняя знания подопечных </a:t>
            </a:r>
            <a:r>
              <a:rPr lang="ru-RU" sz="1800" dirty="0" smtClean="0">
                <a:solidFill>
                  <a:srgbClr val="002060"/>
                </a:solidFill>
              </a:rPr>
              <a:t>практическим  </a:t>
            </a:r>
            <a:r>
              <a:rPr lang="ru-RU" sz="1800" dirty="0" smtClean="0">
                <a:solidFill>
                  <a:srgbClr val="002060"/>
                </a:solidFill>
              </a:rPr>
              <a:t>опытом.</a:t>
            </a: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717032"/>
            <a:ext cx="3783856" cy="1891928"/>
          </a:xfrm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718121814"/>
              </p:ext>
            </p:extLst>
          </p:nvPr>
        </p:nvGraphicFramePr>
        <p:xfrm>
          <a:off x="395536" y="404664"/>
          <a:ext cx="7920880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185" y="332656"/>
            <a:ext cx="1090717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613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8402" y="3068960"/>
            <a:ext cx="4482070" cy="1143000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 smtClean="0">
                <a:latin typeface="+mn-lt"/>
              </a:rPr>
              <a:t>Знаешь, </a:t>
            </a:r>
            <a:br>
              <a:rPr lang="ru-RU" sz="2800" b="1" i="1" dirty="0" smtClean="0">
                <a:latin typeface="+mn-lt"/>
              </a:rPr>
            </a:br>
            <a:r>
              <a:rPr lang="ru-RU" sz="2800" b="1" i="1" dirty="0" smtClean="0">
                <a:latin typeface="+mn-lt"/>
              </a:rPr>
              <a:t>какой кротчайший путь </a:t>
            </a:r>
            <a:br>
              <a:rPr lang="ru-RU" sz="2800" b="1" i="1" dirty="0" smtClean="0">
                <a:latin typeface="+mn-lt"/>
              </a:rPr>
            </a:br>
            <a:r>
              <a:rPr lang="ru-RU" sz="2800" b="1" i="1" dirty="0" smtClean="0">
                <a:latin typeface="+mn-lt"/>
              </a:rPr>
              <a:t>к успеху?...</a:t>
            </a:r>
            <a:br>
              <a:rPr lang="ru-RU" sz="2800" b="1" i="1" dirty="0" smtClean="0">
                <a:latin typeface="+mn-lt"/>
              </a:rPr>
            </a:br>
            <a:r>
              <a:rPr lang="ru-RU" sz="2800" b="1" i="1" dirty="0" smtClean="0">
                <a:latin typeface="+mn-lt"/>
              </a:rPr>
              <a:t>Найди самого лучшего Наставника…</a:t>
            </a:r>
            <a:endParaRPr lang="ru-RU" sz="2800" b="1" i="1" dirty="0">
              <a:latin typeface="+mn-lt"/>
            </a:endParaRPr>
          </a:p>
        </p:txBody>
      </p:sp>
      <p:pic>
        <p:nvPicPr>
          <p:cNvPr id="4" name="Рисунок 3" descr="Изображение выглядит как текст, внешний, мужчина, силуэт&#10;&#10;Автоматически созданное описа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2" r="21303"/>
          <a:stretch>
            <a:fillRect/>
          </a:stretch>
        </p:blipFill>
        <p:spPr bwMode="auto">
          <a:xfrm>
            <a:off x="827584" y="1196752"/>
            <a:ext cx="3128962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338" y="332656"/>
            <a:ext cx="1090717" cy="648072"/>
          </a:xfrm>
          <a:prstGeom prst="rect">
            <a:avLst/>
          </a:prstGeom>
        </p:spPr>
      </p:pic>
      <p:sp>
        <p:nvSpPr>
          <p:cNvPr id="6" name="Минус 10"/>
          <p:cNvSpPr/>
          <p:nvPr/>
        </p:nvSpPr>
        <p:spPr>
          <a:xfrm>
            <a:off x="3059832" y="6351491"/>
            <a:ext cx="6805612" cy="50007"/>
          </a:xfrm>
          <a:prstGeom prst="mathMinus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388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972759"/>
            <a:ext cx="6183097" cy="2323748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solidFill>
                  <a:schemeClr val="accent4">
                    <a:lumMod val="75000"/>
                  </a:schemeClr>
                </a:solidFill>
              </a:rPr>
              <a:t>р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уководитель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2986513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«</a:t>
            </a:r>
            <a:r>
              <a:rPr lang="ru-RU" sz="2400" b="1" dirty="0">
                <a:solidFill>
                  <a:srgbClr val="C00000"/>
                </a:solidFill>
              </a:rPr>
              <a:t>Н</a:t>
            </a:r>
            <a:r>
              <a:rPr lang="ru-RU" sz="2400" b="1" dirty="0" smtClean="0">
                <a:solidFill>
                  <a:srgbClr val="C00000"/>
                </a:solidFill>
              </a:rPr>
              <a:t>АСТАВНИЧЕСТВО»</a:t>
            </a:r>
            <a:endParaRPr lang="ru-RU" sz="24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171392" y="4005064"/>
            <a:ext cx="5040560" cy="1248544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начинающий руководитель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Выгнутая влево стрелка 9"/>
          <p:cNvSpPr/>
          <p:nvPr/>
        </p:nvSpPr>
        <p:spPr>
          <a:xfrm flipH="1">
            <a:off x="6980477" y="1960316"/>
            <a:ext cx="1872209" cy="2933511"/>
          </a:xfrm>
          <a:prstGeom prst="curvedRightArrow">
            <a:avLst>
              <a:gd name="adj1" fmla="val 19399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7" r="50000"/>
          <a:stretch>
            <a:fillRect/>
          </a:stretch>
        </p:blipFill>
        <p:spPr bwMode="auto">
          <a:xfrm>
            <a:off x="-1" y="-3855"/>
            <a:ext cx="4013399" cy="6861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Минус 10"/>
          <p:cNvSpPr/>
          <p:nvPr/>
        </p:nvSpPr>
        <p:spPr>
          <a:xfrm>
            <a:off x="4261747" y="6351491"/>
            <a:ext cx="5437460" cy="50007"/>
          </a:xfrm>
          <a:prstGeom prst="mathMinus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087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9" r="70169" b="63610"/>
          <a:stretch/>
        </p:blipFill>
        <p:spPr>
          <a:xfrm>
            <a:off x="7740352" y="332656"/>
            <a:ext cx="1051120" cy="10958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57588" y="4221088"/>
            <a:ext cx="43465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«Наставник-</a:t>
            </a:r>
            <a:r>
              <a:rPr lang="en-US" sz="2800" b="1" dirty="0">
                <a:solidFill>
                  <a:srgbClr val="7030A0"/>
                </a:solidFill>
              </a:rPr>
              <a:t>online – 2021</a:t>
            </a:r>
            <a:r>
              <a:rPr lang="ru-RU" sz="2800" b="1" dirty="0">
                <a:solidFill>
                  <a:srgbClr val="7030A0"/>
                </a:solidFill>
              </a:rPr>
              <a:t>»</a:t>
            </a:r>
            <a:endParaRPr lang="ru-RU" sz="2800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607586" y="2769355"/>
            <a:ext cx="5182344" cy="1208415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Выявить и апробировать опыт дистанционного наставничества посредством организации и проведения конкурса </a:t>
            </a:r>
            <a:endParaRPr lang="ru-RU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66" y="1119888"/>
            <a:ext cx="3312368" cy="3312368"/>
          </a:xfrm>
          <a:prstGeom prst="rect">
            <a:avLst/>
          </a:prstGeom>
        </p:spPr>
      </p:pic>
      <p:sp>
        <p:nvSpPr>
          <p:cNvPr id="7" name="Минус 10"/>
          <p:cNvSpPr/>
          <p:nvPr/>
        </p:nvSpPr>
        <p:spPr>
          <a:xfrm>
            <a:off x="3059832" y="6351491"/>
            <a:ext cx="6805612" cy="50007"/>
          </a:xfrm>
          <a:prstGeom prst="mathMinus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390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3981279"/>
            <a:ext cx="6400800" cy="1752600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Конкурс проводится на портале 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algn="l">
              <a:spcBef>
                <a:spcPts val="0"/>
              </a:spcBef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«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Сообщество педагогов Пермского края» </a:t>
            </a:r>
            <a:endParaRPr lang="ru-RU" sz="2400" b="1" dirty="0" smtClean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(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ресурс http://educomm.iro.perm.ru).</a:t>
            </a:r>
          </a:p>
          <a:p>
            <a:pPr algn="l">
              <a:spcBef>
                <a:spcPts val="0"/>
              </a:spcBef>
            </a:pPr>
            <a:endParaRPr lang="ru-RU" sz="24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9" r="70169" b="63610"/>
          <a:stretch/>
        </p:blipFill>
        <p:spPr>
          <a:xfrm>
            <a:off x="7437888" y="188640"/>
            <a:ext cx="1343119" cy="1400304"/>
          </a:xfrm>
          <a:prstGeom prst="rect">
            <a:avLst/>
          </a:prstGeom>
        </p:spPr>
      </p:pic>
      <p:pic>
        <p:nvPicPr>
          <p:cNvPr id="1026" name="Picture 2" descr="D:\Users\Kivileva-LV\Desktop\сетевое сообщество\картинки\icon-2446689_128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328" y="4293096"/>
            <a:ext cx="1435379" cy="1435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946577" y="5949280"/>
            <a:ext cx="2834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«Наставник-</a:t>
            </a:r>
            <a:r>
              <a:rPr lang="en-US" b="1" dirty="0">
                <a:solidFill>
                  <a:srgbClr val="7030A0"/>
                </a:solidFill>
              </a:rPr>
              <a:t>online – 2021</a:t>
            </a:r>
            <a:r>
              <a:rPr lang="ru-RU" b="1" dirty="0">
                <a:solidFill>
                  <a:srgbClr val="7030A0"/>
                </a:solidFill>
              </a:rPr>
              <a:t>»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21" r="5109" b="15058"/>
          <a:stretch/>
        </p:blipFill>
        <p:spPr>
          <a:xfrm>
            <a:off x="755576" y="548680"/>
            <a:ext cx="5563370" cy="30243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732036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943479" y="6139626"/>
            <a:ext cx="2834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«Наставник-</a:t>
            </a:r>
            <a:r>
              <a:rPr lang="en-US" b="1" dirty="0">
                <a:solidFill>
                  <a:srgbClr val="7030A0"/>
                </a:solidFill>
              </a:rPr>
              <a:t>online – 2021</a:t>
            </a:r>
            <a:r>
              <a:rPr lang="ru-RU" b="1" dirty="0">
                <a:solidFill>
                  <a:srgbClr val="7030A0"/>
                </a:solidFill>
              </a:rPr>
              <a:t>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302678"/>
            <a:ext cx="8385471" cy="5751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9410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11430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География участников конкурса –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    4 территории Пермского края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412776"/>
            <a:ext cx="3963752" cy="497357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9" r="70169" b="63610"/>
          <a:stretch/>
        </p:blipFill>
        <p:spPr>
          <a:xfrm>
            <a:off x="683569" y="3915214"/>
            <a:ext cx="2232248" cy="2327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004048" y="4725144"/>
            <a:ext cx="2808312" cy="864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 flipV="1">
            <a:off x="2915816" y="3501008"/>
            <a:ext cx="1368152" cy="2880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724128" y="3969969"/>
            <a:ext cx="1584176" cy="5057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5101026" y="3206688"/>
            <a:ext cx="2088232" cy="108012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узел 18"/>
          <p:cNvSpPr/>
          <p:nvPr/>
        </p:nvSpPr>
        <p:spPr>
          <a:xfrm>
            <a:off x="4186808" y="3746748"/>
            <a:ext cx="97160" cy="84584"/>
          </a:xfrm>
          <a:prstGeom prst="flowChartConnector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4955286" y="4672934"/>
            <a:ext cx="97160" cy="84584"/>
          </a:xfrm>
          <a:prstGeom prst="flowChartConnector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5626968" y="4433405"/>
            <a:ext cx="97160" cy="84584"/>
          </a:xfrm>
          <a:prstGeom prst="flowChartConnector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5003866" y="4257092"/>
            <a:ext cx="97160" cy="84584"/>
          </a:xfrm>
          <a:prstGeom prst="flowChartConnector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715356" y="5265204"/>
            <a:ext cx="93610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6</a:t>
            </a:r>
            <a:r>
              <a:rPr lang="ru-RU" b="1" dirty="0" smtClean="0">
                <a:solidFill>
                  <a:srgbClr val="002060"/>
                </a:solidFill>
              </a:rPr>
              <a:t> чел.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979712" y="3284984"/>
            <a:ext cx="93610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 чел.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125576" y="2957538"/>
            <a:ext cx="93610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 чел.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V="1">
            <a:off x="7189258" y="3206688"/>
            <a:ext cx="864698" cy="62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308304" y="3969969"/>
            <a:ext cx="87510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812360" y="5589240"/>
            <a:ext cx="64539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7360520" y="3681028"/>
            <a:ext cx="93610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 чел.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flipV="1">
            <a:off x="2195736" y="3501009"/>
            <a:ext cx="720080" cy="97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135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92195" y="1200789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Количество участников конкурса </a:t>
            </a:r>
            <a:r>
              <a:rPr lang="ru-RU" sz="3200" b="1" dirty="0" smtClean="0">
                <a:solidFill>
                  <a:srgbClr val="002060"/>
                </a:solidFill>
              </a:rPr>
              <a:t>– 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9 чел.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41715" y="3645024"/>
            <a:ext cx="7302285" cy="175260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Общий управленческий стаж участников – 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114 лет</a:t>
            </a:r>
            <a:endParaRPr lang="ru-RU" sz="28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9" r="70169" b="63610"/>
          <a:stretch/>
        </p:blipFill>
        <p:spPr>
          <a:xfrm>
            <a:off x="7812360" y="116632"/>
            <a:ext cx="1237332" cy="12900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512" y="455645"/>
            <a:ext cx="3759155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Конкурс в цифрах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20" b="66097"/>
          <a:stretch/>
        </p:blipFill>
        <p:spPr>
          <a:xfrm>
            <a:off x="479492" y="3573016"/>
            <a:ext cx="1158139" cy="115212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41" y="4869160"/>
            <a:ext cx="1224136" cy="1224136"/>
          </a:xfrm>
          <a:prstGeom prst="rect">
            <a:avLst/>
          </a:prstGeom>
        </p:spPr>
      </p:pic>
      <p:sp>
        <p:nvSpPr>
          <p:cNvPr id="14" name="Подзаголовок 2"/>
          <p:cNvSpPr txBox="1">
            <a:spLocks/>
          </p:cNvSpPr>
          <p:nvPr/>
        </p:nvSpPr>
        <p:spPr>
          <a:xfrm>
            <a:off x="1892194" y="4869160"/>
            <a:ext cx="7302285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Почетный работник общего образования РФ – 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7 чел.</a:t>
            </a:r>
            <a:endParaRPr lang="ru-RU" sz="28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19" r="22830"/>
          <a:stretch/>
        </p:blipFill>
        <p:spPr>
          <a:xfrm>
            <a:off x="624931" y="2276872"/>
            <a:ext cx="1028156" cy="1057288"/>
          </a:xfrm>
          <a:prstGeom prst="rect">
            <a:avLst/>
          </a:prstGeom>
        </p:spPr>
      </p:pic>
      <p:sp>
        <p:nvSpPr>
          <p:cNvPr id="16" name="Подзаголовок 2"/>
          <p:cNvSpPr txBox="1">
            <a:spLocks/>
          </p:cNvSpPr>
          <p:nvPr/>
        </p:nvSpPr>
        <p:spPr>
          <a:xfrm>
            <a:off x="1841715" y="2278552"/>
            <a:ext cx="7302285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Руководителей ДОУ  – 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4 чел.</a:t>
            </a:r>
          </a:p>
          <a:p>
            <a:pPr algn="l"/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Руководителей СОШ –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 5 чел.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5" t="40251" r="70126" b="49686"/>
          <a:stretch/>
        </p:blipFill>
        <p:spPr>
          <a:xfrm>
            <a:off x="224929" y="1196752"/>
            <a:ext cx="1667266" cy="87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391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3652" y="291859"/>
            <a:ext cx="4125144" cy="576064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b="1" dirty="0" smtClean="0">
                <a:solidFill>
                  <a:srgbClr val="FF0000"/>
                </a:solidFill>
              </a:rPr>
              <a:t>Конкурс в лицах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6884"/>
            <a:ext cx="1488978" cy="1803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9" r="70169" b="63610"/>
          <a:stretch/>
        </p:blipFill>
        <p:spPr>
          <a:xfrm>
            <a:off x="8172400" y="188640"/>
            <a:ext cx="707064" cy="737168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900419" y="1484784"/>
            <a:ext cx="3748417" cy="97210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Звегинцева Елена Анатольевна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директор  МАОУ «Химико-технологическая школа «</a:t>
            </a:r>
            <a:r>
              <a:rPr lang="ru-RU" sz="12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СинТез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г. Перми</a:t>
            </a:r>
          </a:p>
          <a:p>
            <a:pPr algn="r"/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Профессиональное кредо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«Для управления и инноваций нужны не только знания и желания, но еще и кураж!»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7" t="23812" r="32901" b="21547"/>
          <a:stretch/>
        </p:blipFill>
        <p:spPr>
          <a:xfrm>
            <a:off x="7092279" y="1074753"/>
            <a:ext cx="1526877" cy="1626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4732906" y="2232780"/>
            <a:ext cx="3439494" cy="93610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Казакова Оксана Анатольевна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директор  </a:t>
            </a:r>
          </a:p>
          <a:p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МАОУ «СОШ «</a:t>
            </a:r>
            <a:r>
              <a:rPr lang="ru-RU" sz="12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Мастеград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»» г. Перми</a:t>
            </a:r>
          </a:p>
          <a:p>
            <a:pPr algn="r"/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Профессиональное кредо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«Эффективный руководитель тот, рядом с которым люди выигрывают!»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226808" y="814691"/>
            <a:ext cx="412514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Участники – руководители СОШ</a:t>
            </a:r>
            <a:endParaRPr lang="ru-RU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251199"/>
            <a:ext cx="1410546" cy="1648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459926" y="2747914"/>
            <a:ext cx="4053337" cy="103562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Кычева</a:t>
            </a:r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Елена Юрьевна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директор  МАОУ «СОШ № 55 имени дважды Героя Советского Союза  </a:t>
            </a:r>
            <a:r>
              <a:rPr lang="ru-RU" sz="12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Г.Ф.Сивкова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 </a:t>
            </a:r>
            <a:b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Перми</a:t>
            </a:r>
          </a:p>
          <a:p>
            <a:pPr algn="r"/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Профессиональное кредо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«Собраться вместе – это начало. Оставаться вместе – это прогресс. Работать вместе  - это успех!»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228" y="3265725"/>
            <a:ext cx="1248085" cy="17785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4751162" y="4989045"/>
            <a:ext cx="4001666" cy="124826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Останина Наталья Владимировна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директор  МБОУ «Ленинская средняя общеобразовательная школа» </a:t>
            </a:r>
            <a:r>
              <a:rPr lang="ru-RU" sz="12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Кудымкарский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</a:t>
            </a:r>
          </a:p>
          <a:p>
            <a:pPr algn="r"/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Профессиональное кредо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1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учить других, нужно учиться самому, чтобы воспитывать других, нужно начинать с себя, чтобы развивать других, нужно самому постоянно развиваться!»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860401"/>
            <a:ext cx="1517580" cy="2125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1035990" y="5373216"/>
            <a:ext cx="3477273" cy="103445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Червонных Алла Валерьевна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директор  МАОУ «СОШ № 22 с углубленным изучением иностранных языков» г. Перми</a:t>
            </a:r>
          </a:p>
          <a:p>
            <a:pPr algn="r"/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Профессиональное кредо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 моем словаре нет слова «НЕВОЗМОЖНО» !</a:t>
            </a:r>
          </a:p>
        </p:txBody>
      </p:sp>
    </p:spTree>
    <p:extLst>
      <p:ext uri="{BB962C8B-B14F-4D97-AF65-F5344CB8AC3E}">
        <p14:creationId xmlns:p14="http://schemas.microsoft.com/office/powerpoint/2010/main" val="196313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99" y="3753036"/>
            <a:ext cx="1680282" cy="2237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0" t="27369" r="10913" b="125"/>
          <a:stretch/>
        </p:blipFill>
        <p:spPr>
          <a:xfrm>
            <a:off x="6156176" y="3753036"/>
            <a:ext cx="1963150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7" t="16981" r="28699" b="32202"/>
          <a:stretch/>
        </p:blipFill>
        <p:spPr>
          <a:xfrm>
            <a:off x="404238" y="925808"/>
            <a:ext cx="1468096" cy="1919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6" t="14575"/>
          <a:stretch/>
        </p:blipFill>
        <p:spPr>
          <a:xfrm>
            <a:off x="7070350" y="1340768"/>
            <a:ext cx="1634970" cy="2209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3652" y="291859"/>
            <a:ext cx="4125144" cy="576064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b="1" dirty="0" smtClean="0">
                <a:solidFill>
                  <a:srgbClr val="FF0000"/>
                </a:solidFill>
              </a:rPr>
              <a:t>Конкурс в лицах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9" r="70169" b="63610"/>
          <a:stretch/>
        </p:blipFill>
        <p:spPr>
          <a:xfrm>
            <a:off x="7887835" y="188639"/>
            <a:ext cx="991629" cy="1033849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611560" y="2578088"/>
            <a:ext cx="3748417" cy="97210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Лбова</a:t>
            </a:r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Светлана Дмитриевна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заведующий МАДОУ «Детский  сад № 85» г. Перми «</a:t>
            </a:r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Профессиональное кредо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«Учитесь у всех, не подражайте никому…»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47864" y="1275657"/>
            <a:ext cx="4087566" cy="116982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Кочкина Татьяна Викторовна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заведующий</a:t>
            </a:r>
          </a:p>
          <a:p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«Центр развития ребенка «Детский сад </a:t>
            </a:r>
            <a:b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11 г. Добрянка» </a:t>
            </a:r>
          </a:p>
          <a:p>
            <a:pPr algn="r"/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Профессиональное кредо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1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«Только вперед, новые начинания и эксперименты, только так можно получить качественный результат и развитие!»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226808" y="699593"/>
            <a:ext cx="412514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Участники – руководители ДОУ</a:t>
            </a:r>
            <a:endParaRPr lang="ru-RU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331491" y="3919775"/>
            <a:ext cx="4001666" cy="109340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Поливина</a:t>
            </a:r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Анастасия Владимировна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заведующий МАДОУ «детский сад «</a:t>
            </a:r>
            <a:r>
              <a:rPr lang="ru-RU" sz="12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АртГрад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г. Перми</a:t>
            </a:r>
          </a:p>
          <a:p>
            <a:pPr algn="r"/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Профессиональное кредо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«Вы хотите знать, кто вы? Не спрашивайте. Действуйте! Действие будет описывать и определять вас»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16934" y="5526887"/>
            <a:ext cx="4303138" cy="103445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Кузнецова Наталья Викторовна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заведующий  МБДОУ «Детский сад «Калейдоскоп» Чусовской ГО</a:t>
            </a:r>
          </a:p>
          <a:p>
            <a:pPr algn="r"/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Профессиональное кредо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«Как можно больше требования к человеку, но вместе с тем и как можно больше уважения к нему»</a:t>
            </a:r>
          </a:p>
        </p:txBody>
      </p:sp>
    </p:spTree>
    <p:extLst>
      <p:ext uri="{BB962C8B-B14F-4D97-AF65-F5344CB8AC3E}">
        <p14:creationId xmlns:p14="http://schemas.microsoft.com/office/powerpoint/2010/main" val="34713127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1291</TotalTime>
  <Words>628</Words>
  <Application>Microsoft Office PowerPoint</Application>
  <PresentationFormat>Экран (4:3)</PresentationFormat>
  <Paragraphs>100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«Учись у лучших», или как выявить  профессионала-наставника посредством конкурса </vt:lpstr>
      <vt:lpstr>руководитель </vt:lpstr>
      <vt:lpstr>Выявить и апробировать опыт дистанционного наставничества посредством организации и проведения конкурса </vt:lpstr>
      <vt:lpstr>Презентация PowerPoint</vt:lpstr>
      <vt:lpstr>Презентация PowerPoint</vt:lpstr>
      <vt:lpstr>География участников конкурса –                                             4 территории Пермского края</vt:lpstr>
      <vt:lpstr>Количество участников конкурса –  9 чел. </vt:lpstr>
      <vt:lpstr>Конкурс в лицах </vt:lpstr>
      <vt:lpstr>Конкурс в лицах </vt:lpstr>
      <vt:lpstr>Что ценного и полезного ваше участие в Конкурсе  принесет субъектам образовательных отношений</vt:lpstr>
      <vt:lpstr>стало интересно?</vt:lpstr>
      <vt:lpstr>Наставник помогает преодолеть разрыв между теорией и практикой,  дополняя знания подопечных практическим  опытом.</vt:lpstr>
      <vt:lpstr>Знаешь,  какой кротчайший путь  к успеху?... Найди самого лучшего Наставника…</vt:lpstr>
    </vt:vector>
  </TitlesOfParts>
  <Company>ИРО ПК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Знакомимся! Участники конкурса  «Наставник-online – 2021»</dc:title>
  <dc:creator>Кивилева Людмила Владимировна</dc:creator>
  <cp:lastModifiedBy>Кивилева Людмила Владимировна</cp:lastModifiedBy>
  <cp:revision>67</cp:revision>
  <cp:lastPrinted>2021-08-20T11:37:48Z</cp:lastPrinted>
  <dcterms:created xsi:type="dcterms:W3CDTF">2021-06-10T04:56:54Z</dcterms:created>
  <dcterms:modified xsi:type="dcterms:W3CDTF">2021-08-23T03:53:35Z</dcterms:modified>
</cp:coreProperties>
</file>